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65" r:id="rId4"/>
    <p:sldId id="258" r:id="rId5"/>
    <p:sldId id="259" r:id="rId6"/>
    <p:sldId id="263" r:id="rId7"/>
    <p:sldId id="260" r:id="rId8"/>
    <p:sldId id="266" r:id="rId9"/>
    <p:sldId id="267" r:id="rId10"/>
    <p:sldId id="273" r:id="rId11"/>
    <p:sldId id="274" r:id="rId12"/>
    <p:sldId id="264" r:id="rId13"/>
    <p:sldId id="262" r:id="rId14"/>
    <p:sldId id="268" r:id="rId15"/>
    <p:sldId id="269" r:id="rId16"/>
    <p:sldId id="272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EE515-F571-4328-A0ED-B9FB16AABBCA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4537-D8D2-49EB-A3AD-CD912C1D7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44537-D8D2-49EB-A3AD-CD912C1D799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7A2-F4EA-4F45-98FE-70E61E246581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2EE7A2-F4EA-4F45-98FE-70E61E246581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CE0F6C-9B47-4ED4-858A-1FDA74B65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2%D1%85%D0%BE%D0%B4" TargetMode="External"/><Relationship Id="rId2" Type="http://schemas.openxmlformats.org/officeDocument/2006/relationships/hyperlink" Target="http://ru.wikipedia.org/wiki/%D0%A2%D0%BE%D0%B2%D0%B0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33123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8000" b="1" dirty="0" smtClean="0">
                <a:solidFill>
                  <a:srgbClr val="FFFF00"/>
                </a:solidFill>
              </a:rPr>
              <a:t> </a:t>
            </a:r>
            <a:br>
              <a:rPr lang="ru-RU" sz="8000" b="1" dirty="0" smtClean="0">
                <a:solidFill>
                  <a:srgbClr val="FFFF00"/>
                </a:solidFill>
              </a:rPr>
            </a:br>
            <a:r>
              <a:rPr lang="ru-RU" sz="8000" b="1" dirty="0" smtClean="0">
                <a:solidFill>
                  <a:srgbClr val="FFFF00"/>
                </a:solidFill>
              </a:rPr>
              <a:t/>
            </a:r>
            <a:br>
              <a:rPr lang="ru-RU" sz="8000" b="1" dirty="0" smtClean="0">
                <a:solidFill>
                  <a:srgbClr val="FFFF00"/>
                </a:solidFill>
              </a:rPr>
            </a:br>
            <a:r>
              <a:rPr lang="ru-RU" sz="8000" dirty="0">
                <a:solidFill>
                  <a:srgbClr val="FFFF00"/>
                </a:solidFill>
              </a:rPr>
              <a:t/>
            </a:r>
            <a:br>
              <a:rPr lang="ru-RU" sz="8000" dirty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/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>
                <a:solidFill>
                  <a:srgbClr val="FFFF00"/>
                </a:solidFill>
              </a:rPr>
              <a:t/>
            </a:r>
            <a:br>
              <a:rPr lang="ru-RU" sz="8000" dirty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/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31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 проделанной работе в рамках </a:t>
            </a:r>
            <a:r>
              <a:rPr lang="ru-RU" sz="31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Всероссийской </a:t>
            </a:r>
            <a:r>
              <a:rPr lang="ru-RU" sz="31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акции </a:t>
            </a:r>
            <a:r>
              <a:rPr lang="ru-RU" sz="3100" u="sng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«Сделаем вместе!»</a:t>
            </a:r>
            <a:r>
              <a:rPr lang="ru-RU" sz="40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</a:b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857760"/>
            <a:ext cx="5077798" cy="171451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Учитель биологии МБОУ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                              «Аллероевская ОШ»</a:t>
            </a:r>
          </a:p>
          <a:p>
            <a:pPr algn="r"/>
            <a:r>
              <a:rPr lang="ru-RU" sz="2000" dirty="0" err="1" smtClean="0"/>
              <a:t>Айсултанова</a:t>
            </a:r>
            <a:r>
              <a:rPr lang="ru-RU" sz="2000" dirty="0" smtClean="0"/>
              <a:t> М.С.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6253815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/>
              <a:t>с</a:t>
            </a:r>
            <a:r>
              <a:rPr lang="ru-RU" sz="1400" b="1" dirty="0" err="1" smtClean="0"/>
              <a:t>.Аллерой</a:t>
            </a:r>
            <a:r>
              <a:rPr lang="ru-RU" sz="1400" b="1" dirty="0" smtClean="0"/>
              <a:t>  </a:t>
            </a:r>
            <a:r>
              <a:rPr lang="ru-RU" sz="1400" b="1" dirty="0" smtClean="0"/>
              <a:t>2017</a:t>
            </a:r>
            <a:endParaRPr lang="ru-RU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6" y="2996952"/>
            <a:ext cx="3645914" cy="3110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 i="1" smtClean="0">
                <a:solidFill>
                  <a:srgbClr val="CC66FF"/>
                </a:solidFill>
              </a:rPr>
              <a:t>Наибольшее загрязнение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1979613" y="1341438"/>
          <a:ext cx="5362575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Диаграмма" r:id="rId3" imgW="5362529" imgH="4229161" progId="MSGraph.Chart.8">
                  <p:embed/>
                </p:oleObj>
              </mc:Choice>
              <mc:Fallback>
                <p:oleObj name="Диаграмма" r:id="rId3" imgW="5362529" imgH="4229161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341438"/>
                        <a:ext cx="5362575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OleChart spid="1167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67" name="Object 23"/>
          <p:cNvGraphicFramePr>
            <a:graphicFrameLocks noChangeAspect="1"/>
          </p:cNvGraphicFramePr>
          <p:nvPr/>
        </p:nvGraphicFramePr>
        <p:xfrm>
          <a:off x="827088" y="1504950"/>
          <a:ext cx="8105775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Диаграмма" r:id="rId3" imgW="8124749" imgH="5372100" progId="MSGraph.Chart.8">
                  <p:embed followColorScheme="full"/>
                </p:oleObj>
              </mc:Choice>
              <mc:Fallback>
                <p:oleObj name="Диаграмма" r:id="rId3" imgW="8124749" imgH="5372100" progId="MSGraph.Chart.8">
                  <p:embed followColorScheme="full"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04950"/>
                        <a:ext cx="8105775" cy="535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68" name="Text Box 24"/>
          <p:cNvSpPr txBox="1">
            <a:spLocks noChangeArrowheads="1"/>
          </p:cNvSpPr>
          <p:nvPr/>
        </p:nvSpPr>
        <p:spPr bwMode="auto">
          <a:xfrm>
            <a:off x="3327400" y="584200"/>
            <a:ext cx="3914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rgbClr val="CC66FF"/>
                </a:solidFill>
              </a:rPr>
              <a:t>Виды мусора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0967" grpId="0"/>
      <p:bldP spid="2109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58807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Одна треть </a:t>
            </a:r>
            <a:r>
              <a:rPr lang="ru-RU" sz="4000" dirty="0" smtClean="0"/>
              <a:t>всех регистрируемых в мире </a:t>
            </a:r>
            <a:r>
              <a:rPr lang="ru-RU" sz="4000" dirty="0" smtClean="0">
                <a:solidFill>
                  <a:srgbClr val="FFFF00"/>
                </a:solidFill>
              </a:rPr>
              <a:t>заболеваний</a:t>
            </a:r>
            <a:r>
              <a:rPr lang="ru-RU" sz="4000" dirty="0" smtClean="0"/>
              <a:t> связана с низким качеством окружающей среды; в </a:t>
            </a:r>
            <a:r>
              <a:rPr lang="ru-RU" sz="4000" dirty="0" smtClean="0">
                <a:solidFill>
                  <a:srgbClr val="FFFF00"/>
                </a:solidFill>
              </a:rPr>
              <a:t>18%</a:t>
            </a:r>
            <a:r>
              <a:rPr lang="ru-RU" sz="4000" dirty="0" smtClean="0"/>
              <a:t> случаев причиной преждевременной </a:t>
            </a:r>
            <a:r>
              <a:rPr lang="ru-RU" sz="4000" dirty="0" smtClean="0">
                <a:solidFill>
                  <a:srgbClr val="FF0000"/>
                </a:solidFill>
              </a:rPr>
              <a:t>смерти</a:t>
            </a:r>
            <a:r>
              <a:rPr lang="ru-RU" sz="4000" dirty="0" smtClean="0"/>
              <a:t> является неблагоприятная экологическая обстановка. </a:t>
            </a:r>
          </a:p>
          <a:p>
            <a:endParaRPr lang="ru-RU" sz="4000" dirty="0"/>
          </a:p>
        </p:txBody>
      </p:sp>
      <p:pic>
        <p:nvPicPr>
          <p:cNvPr id="5" name="Рисунок 4" descr="Картинки по запросу отчет о проведенной акции  всероссийский экологический урок сделаем вместе стенгазеты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456384" cy="263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Три пути утилизации мусора:</a:t>
            </a:r>
          </a:p>
          <a:p>
            <a:pPr algn="ctr">
              <a:buNone/>
            </a:pPr>
            <a:r>
              <a:rPr lang="ru-RU" sz="5400" dirty="0" smtClean="0"/>
              <a:t>1. организация свалок</a:t>
            </a:r>
          </a:p>
          <a:p>
            <a:pPr algn="ctr">
              <a:buNone/>
            </a:pPr>
            <a:r>
              <a:rPr lang="ru-RU" sz="5400" dirty="0" smtClean="0"/>
              <a:t> 2.вторичное использование отходов </a:t>
            </a:r>
          </a:p>
          <a:p>
            <a:pPr algn="ctr">
              <a:buNone/>
            </a:pPr>
            <a:r>
              <a:rPr lang="ru-RU" sz="5400" dirty="0" smtClean="0"/>
              <a:t>3. сжигание мусора</a:t>
            </a:r>
            <a:endParaRPr lang="ru-RU" sz="5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1258888" y="801688"/>
            <a:ext cx="70723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hlink"/>
                </a:solidFill>
              </a:rPr>
              <a:t>Общий сбор и </a:t>
            </a:r>
          </a:p>
          <a:p>
            <a:pPr algn="ctr"/>
            <a:r>
              <a:rPr lang="ru-RU" sz="6000">
                <a:solidFill>
                  <a:schemeClr val="hlink"/>
                </a:solidFill>
              </a:rPr>
              <a:t>транспортировка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250825" y="4473575"/>
            <a:ext cx="8724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hlink"/>
                </a:solidFill>
              </a:rPr>
              <a:t>Захоронение</a:t>
            </a:r>
            <a:r>
              <a:rPr lang="ru-RU" sz="6000"/>
              <a:t> </a:t>
            </a:r>
            <a:r>
              <a:rPr lang="ru-RU" sz="6000">
                <a:solidFill>
                  <a:schemeClr val="hlink"/>
                </a:solidFill>
              </a:rPr>
              <a:t>ТБО</a:t>
            </a:r>
          </a:p>
        </p:txBody>
      </p:sp>
      <p:sp>
        <p:nvSpPr>
          <p:cNvPr id="202758" name="AutoShape 6"/>
          <p:cNvSpPr>
            <a:spLocks noChangeArrowheads="1"/>
          </p:cNvSpPr>
          <p:nvPr/>
        </p:nvSpPr>
        <p:spPr bwMode="auto">
          <a:xfrm>
            <a:off x="4572000" y="2781300"/>
            <a:ext cx="485775" cy="1727200"/>
          </a:xfrm>
          <a:prstGeom prst="downArrow">
            <a:avLst>
              <a:gd name="adj1" fmla="val 50000"/>
              <a:gd name="adj2" fmla="val 8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  <p:bldP spid="202757" grpId="0"/>
      <p:bldP spid="2027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395536" y="404664"/>
            <a:ext cx="842493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Рисунок ученика </a:t>
            </a:r>
            <a:r>
              <a:rPr lang="ru-RU" sz="3200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7 </a:t>
            </a:r>
            <a:r>
              <a:rPr lang="ru-RU" sz="3200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«б» </a:t>
            </a:r>
            <a:r>
              <a:rPr lang="ru-RU" sz="3200" i="1" dirty="0" err="1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кл</a:t>
            </a:r>
            <a:r>
              <a:rPr lang="ru-RU" sz="3200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 </a:t>
            </a:r>
            <a:r>
              <a:rPr lang="ru-RU" sz="3200" i="1" dirty="0" err="1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Жабраилова</a:t>
            </a:r>
            <a:r>
              <a:rPr lang="ru-RU" sz="3200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М.М.</a:t>
            </a:r>
            <a:endParaRPr lang="ru-RU" sz="3200" i="1" dirty="0">
              <a:solidFill>
                <a:srgbClr val="CC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10" name="Рисунок 9" descr="Картинки по запросу отчет о проведенной акции  всероссийский экологический урок сделаем вместе стенгазеты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4102"/>
            <a:ext cx="8424936" cy="561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>
                <a:solidFill>
                  <a:srgbClr val="FFC000"/>
                </a:solidFill>
              </a:rPr>
              <a:t>Что можно предпринять?</a:t>
            </a:r>
            <a:br>
              <a:rPr lang="ru-RU" sz="3800" dirty="0">
                <a:solidFill>
                  <a:srgbClr val="FFC000"/>
                </a:solidFill>
              </a:rPr>
            </a:br>
            <a:endParaRPr lang="ru-RU" sz="3800" dirty="0">
              <a:solidFill>
                <a:srgbClr val="FFC0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7991475" cy="4495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/>
              <a:t> Усиление работы служб ЖКХ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Административные наказания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Вторичная переработка отходов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Повышение экологической культуры жителей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FF0000"/>
                </a:solidFill>
              </a:rPr>
              <a:t>Идеальный вариант:</a:t>
            </a:r>
          </a:p>
          <a:p>
            <a:pPr>
              <a:buFont typeface="Wingdings" pitchFamily="2" charset="2"/>
              <a:buChar char="ü"/>
            </a:pPr>
            <a:r>
              <a:rPr lang="ru-RU" sz="2800"/>
              <a:t> </a:t>
            </a:r>
            <a:r>
              <a:rPr lang="ru-RU" sz="2800" i="1">
                <a:latin typeface="Times New Roman" pitchFamily="18" charset="0"/>
              </a:rPr>
              <a:t>Пропаганда данных вопросов средствами массовой информации. Ведь только осознав проблему можно постараться ее решить.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Kcy;&amp;acy;&amp;rcy;&amp;tcy;&amp;icy;&amp;ncy;&amp;kcy;&amp;icy; 1366&amp;khcy;768 &amp;dcy;&amp;iecy;&amp;tcy;&amp;i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407246" cy="357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acy;&amp;rcy;&amp;tcy;&amp;icy;&amp;ncy;&amp;kcy;&amp;icy; &amp;scy; &amp;dcy;&amp;iecy;&amp;tcy;&amp;softcy;&amp;mcy;&amp;i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5005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Dcy;&amp;iecy;&amp;tcy;&amp;icy; - &amp;ocy;&amp;bcy;&amp;ocy;&amp;icy;, &amp;fcy;&amp;ocy;&amp;tcy;&amp;o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643182"/>
            <a:ext cx="41434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Fcy;&amp;ocy;&amp;tcy;&amp;ocy; &amp;dcy;&amp;iecy;&amp;tcy;&amp;iecy;&amp;j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643314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Fcy;&amp;ocy;&amp;tcy;&amp;ocy; &amp;dcy;&amp;iecy;&amp;tcy;&amp;iecy;&amp;jcy;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071678"/>
            <a:ext cx="4119584" cy="444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0" dirty="0" smtClean="0">
                <a:solidFill>
                  <a:srgbClr val="FF0000"/>
                </a:solidFill>
              </a:rPr>
              <a:t>Что мы оставим нашим потомкам?</a:t>
            </a:r>
            <a:endParaRPr lang="ru-RU" sz="6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92D050"/>
                </a:solidFill>
              </a:rPr>
              <a:t>Мир глазами детей</a:t>
            </a:r>
            <a:r>
              <a:rPr lang="ru-RU" dirty="0" smtClean="0">
                <a:solidFill>
                  <a:srgbClr val="92D050"/>
                </a:solidFill>
              </a:rPr>
              <a:t>!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6322" name="Picture 2" descr="C:\Users\дом\Desktop\иой конкурс\IMG406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238522" cy="2428892"/>
          </a:xfrm>
          <a:prstGeom prst="rect">
            <a:avLst/>
          </a:prstGeom>
          <a:noFill/>
        </p:spPr>
      </p:pic>
      <p:pic>
        <p:nvPicPr>
          <p:cNvPr id="56323" name="Picture 3" descr="C:\Users\дом\Desktop\иой конкурс\IMG410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428736"/>
            <a:ext cx="3000396" cy="2545806"/>
          </a:xfrm>
          <a:prstGeom prst="rect">
            <a:avLst/>
          </a:prstGeom>
          <a:noFill/>
        </p:spPr>
      </p:pic>
      <p:pic>
        <p:nvPicPr>
          <p:cNvPr id="56324" name="Picture 4" descr="C:\Users\дом\Desktop\иой конкурс\IMG399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2968956" cy="1714512"/>
          </a:xfrm>
          <a:prstGeom prst="rect">
            <a:avLst/>
          </a:prstGeom>
          <a:noFill/>
        </p:spPr>
      </p:pic>
      <p:pic>
        <p:nvPicPr>
          <p:cNvPr id="56325" name="Picture 5" descr="C:\Users\дом\Desktop\иой конкурс\IMG405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9" y="1214422"/>
            <a:ext cx="2357454" cy="3059077"/>
          </a:xfrm>
          <a:prstGeom prst="rect">
            <a:avLst/>
          </a:prstGeom>
          <a:noFill/>
        </p:spPr>
      </p:pic>
      <p:pic>
        <p:nvPicPr>
          <p:cNvPr id="56326" name="Picture 6" descr="C:\Users\дом\Desktop\иой конкурс\IMG407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50" y="357166"/>
            <a:ext cx="1785950" cy="2919341"/>
          </a:xfrm>
          <a:prstGeom prst="rect">
            <a:avLst/>
          </a:prstGeom>
          <a:noFill/>
        </p:spPr>
      </p:pic>
      <p:pic>
        <p:nvPicPr>
          <p:cNvPr id="56328" name="Picture 8" descr="C:\Users\дом\Desktop\иой конкурс\IMG408-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786058"/>
            <a:ext cx="1928825" cy="2500278"/>
          </a:xfrm>
          <a:prstGeom prst="rect">
            <a:avLst/>
          </a:prstGeom>
          <a:noFill/>
        </p:spPr>
      </p:pic>
      <p:pic>
        <p:nvPicPr>
          <p:cNvPr id="56329" name="Picture 9" descr="C:\Users\дом\Desktop\иой конкурс\IMG409-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3929067"/>
            <a:ext cx="2857520" cy="1957184"/>
          </a:xfrm>
          <a:prstGeom prst="rect">
            <a:avLst/>
          </a:prstGeom>
          <a:noFill/>
        </p:spPr>
      </p:pic>
      <p:pic>
        <p:nvPicPr>
          <p:cNvPr id="56330" name="Picture 10" descr="C:\Users\дом\Desktop\иой конкурс\IMG391-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3879706"/>
            <a:ext cx="1714512" cy="2749194"/>
          </a:xfrm>
          <a:prstGeom prst="rect">
            <a:avLst/>
          </a:prstGeom>
          <a:noFill/>
        </p:spPr>
      </p:pic>
      <p:pic>
        <p:nvPicPr>
          <p:cNvPr id="56331" name="Picture 11" descr="C:\Users\дом\Desktop\иой конкурс\IMG401-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4929198"/>
            <a:ext cx="1785950" cy="1817550"/>
          </a:xfrm>
          <a:prstGeom prst="rect">
            <a:avLst/>
          </a:prstGeom>
          <a:noFill/>
        </p:spPr>
      </p:pic>
      <p:pic>
        <p:nvPicPr>
          <p:cNvPr id="56332" name="Picture 12" descr="C:\Users\дом\Desktop\иой конкурс\IMG395-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0232" y="5072075"/>
            <a:ext cx="1643074" cy="172619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завершении этой Акции учащиеся школы участвовали в экологических субботниках, направленных на уборку мусора.</a:t>
            </a:r>
            <a:br>
              <a:rPr lang="ru-RU" sz="24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</a:b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 descr="C:\Users\Madina\Desktop\сааайт\IMG_279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716278"/>
            <a:ext cx="7848871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8063826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«</a:t>
            </a:r>
            <a:r>
              <a:rPr lang="ru-RU" dirty="0" smtClean="0">
                <a:solidFill>
                  <a:srgbClr val="92D050"/>
                </a:solidFill>
                <a:effectLst/>
              </a:rPr>
              <a:t>Свобода </a:t>
            </a:r>
            <a:r>
              <a:rPr lang="ru-RU" dirty="0">
                <a:solidFill>
                  <a:srgbClr val="92D050"/>
                </a:solidFill>
                <a:effectLst/>
              </a:rPr>
              <a:t>от </a:t>
            </a:r>
            <a:r>
              <a:rPr lang="ru-RU" dirty="0" smtClean="0">
                <a:solidFill>
                  <a:srgbClr val="92D050"/>
                </a:solidFill>
                <a:effectLst/>
              </a:rPr>
              <a:t>отходов</a:t>
            </a:r>
            <a:r>
              <a:rPr lang="ru-RU" dirty="0" smtClean="0">
                <a:solidFill>
                  <a:srgbClr val="92D050"/>
                </a:solidFill>
              </a:rPr>
              <a:t>».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Picture 8" descr="garbage_0920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201277"/>
            <a:ext cx="4357718" cy="3656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81246" y="1215349"/>
            <a:ext cx="4314210" cy="364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pp.userapi.com/c837236/v837236464/2feaa/7GAWbTVXkAU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28" y="3126534"/>
            <a:ext cx="5207635" cy="3490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апреле-мае 2017 года в школе - МБОУ "Аллероевская ОШ», в рамках      Всероссийской акции «Сделаем вместе!», были проведены мероприятия, направленные на повышение экологической культуры в сфере обращения с отходами. Ребята подготовили и провели уроки экологического просвещения «Свобода от отходов» для учеников 5-8 классов. Так же, во время дня открытых дверей, который проходил 29 апреля, </a:t>
            </a:r>
            <a:r>
              <a:rPr lang="ru-RU" dirty="0" err="1"/>
              <a:t>эколидеры</a:t>
            </a:r>
            <a:r>
              <a:rPr lang="ru-RU" dirty="0"/>
              <a:t> провели для родителей школы открытое внеурочное мероприятие «Экология природы – экология души!». Данное мероприятие акцентировало внимание на проблеме утилизации отходов в нашей стране, а также реализации необходимых мер для её решения. В результате проведенных мероприятий удалось повысить экологическую культуру школьников, их осведомленность в вопросах обращения с отходами, а также выявить </a:t>
            </a:r>
            <a:r>
              <a:rPr lang="ru-RU" dirty="0" err="1"/>
              <a:t>эколидеров</a:t>
            </a:r>
            <a:r>
              <a:rPr lang="ru-RU" dirty="0"/>
              <a:t>, которые в дальнейшем могут стать достойной сменой в сфере охраны окружающей природной среды.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Загрязнение  –  изменение природной среды (атмосферы, воды) в результате наличия в  ней  примесей.  При  этом  различают  загрязнения:  </a:t>
            </a:r>
            <a:r>
              <a:rPr lang="ru-RU" sz="4000" dirty="0" smtClean="0">
                <a:solidFill>
                  <a:srgbClr val="FFFF00"/>
                </a:solidFill>
              </a:rPr>
              <a:t>антропогенные </a:t>
            </a:r>
            <a:r>
              <a:rPr lang="ru-RU" sz="4000" dirty="0" smtClean="0"/>
              <a:t>– вызванные деятельностью человека и </a:t>
            </a:r>
            <a:r>
              <a:rPr lang="ru-RU" sz="4000" dirty="0" smtClean="0">
                <a:solidFill>
                  <a:srgbClr val="FFFF00"/>
                </a:solidFill>
              </a:rPr>
              <a:t>естественные</a:t>
            </a:r>
            <a:r>
              <a:rPr lang="ru-RU" sz="4000" dirty="0" smtClean="0"/>
              <a:t> – вызванные природными процессами. </a:t>
            </a:r>
            <a:endParaRPr lang="ru-RU" sz="4000" dirty="0"/>
          </a:p>
        </p:txBody>
      </p:sp>
      <p:pic>
        <p:nvPicPr>
          <p:cNvPr id="4" name="Рисунок 3" descr="http://im4-tub-ru.yandex.net/i?id=345126654-53-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071942"/>
            <a:ext cx="228598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Твёрдые бытовые отходы (</a:t>
            </a:r>
            <a:r>
              <a:rPr lang="ru-RU" sz="3600" b="1" i="1" dirty="0" smtClean="0">
                <a:solidFill>
                  <a:srgbClr val="FF0000"/>
                </a:solidFill>
              </a:rPr>
              <a:t>ТБО</a:t>
            </a:r>
            <a:r>
              <a:rPr lang="ru-RU" sz="3600" b="1" dirty="0" smtClean="0"/>
              <a:t>, </a:t>
            </a:r>
            <a:r>
              <a:rPr lang="ru-RU" b="1" i="1" dirty="0" smtClean="0"/>
              <a:t>бытовой мусор</a:t>
            </a:r>
            <a:r>
              <a:rPr lang="ru-RU" b="1" dirty="0" smtClean="0"/>
              <a:t>) — предметы или </a:t>
            </a:r>
            <a:r>
              <a:rPr lang="ru-RU" b="1" u="sng" dirty="0" smtClean="0">
                <a:solidFill>
                  <a:srgbClr val="FFC000"/>
                </a:solidFill>
                <a:hlinkClick r:id="rId2" tooltip="Товар"/>
              </a:rPr>
              <a:t>товары</a:t>
            </a:r>
            <a:r>
              <a:rPr lang="ru-RU" b="1" dirty="0" smtClean="0"/>
              <a:t>, потерявшие потребительские свойства, наибольшая часть </a:t>
            </a:r>
            <a:r>
              <a:rPr lang="ru-RU" b="1" u="sng" dirty="0" smtClean="0">
                <a:hlinkClick r:id="rId3" tooltip="Отход"/>
              </a:rPr>
              <a:t>отходов</a:t>
            </a:r>
            <a:r>
              <a:rPr lang="ru-RU" b="1" dirty="0" smtClean="0"/>
              <a:t> потребления. ТБО делятся также на </a:t>
            </a:r>
            <a:r>
              <a:rPr lang="ru-RU" b="1" i="1" dirty="0" smtClean="0"/>
              <a:t>отбросы</a:t>
            </a:r>
            <a:r>
              <a:rPr lang="ru-RU" b="1" dirty="0" smtClean="0"/>
              <a:t> (биологические ТО) и собственно </a:t>
            </a:r>
            <a:r>
              <a:rPr lang="ru-RU" b="1" i="1" dirty="0" smtClean="0"/>
              <a:t>бытовой мусор</a:t>
            </a:r>
            <a:r>
              <a:rPr lang="ru-RU" b="1" dirty="0" smtClean="0"/>
              <a:t> (небиологические ТО искусственного или естественного происхождения), а последний часто на бытовом уровне именуются просто </a:t>
            </a:r>
            <a:r>
              <a:rPr lang="ru-RU" b="1" i="1" dirty="0" smtClean="0">
                <a:solidFill>
                  <a:srgbClr val="FFC000"/>
                </a:solidFill>
              </a:rPr>
              <a:t>мусором</a:t>
            </a:r>
            <a:r>
              <a:rPr lang="ru-RU" b="1" dirty="0" smtClean="0">
                <a:solidFill>
                  <a:srgbClr val="FFC000"/>
                </a:solidFill>
              </a:rPr>
              <a:t>.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198" y="435769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(</a:t>
            </a:r>
            <a:r>
              <a:rPr lang="ru-RU" dirty="0" err="1" smtClean="0"/>
              <a:t>Википедия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 descr="http://im7-tub-ru.yandex.net/i?id=167763834-04-7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429132"/>
            <a:ext cx="357190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insrcid" descr="http://www.prirodasibiri.ru/images/news/pic/256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r>
              <a:rPr lang="ru-RU" sz="6600" dirty="0" smtClean="0">
                <a:solidFill>
                  <a:srgbClr val="FFFF00"/>
                </a:solidFill>
              </a:rPr>
              <a:t>Количество ТБО составляет 63 </a:t>
            </a:r>
            <a:r>
              <a:rPr lang="ru-RU" sz="6600" dirty="0" err="1" smtClean="0">
                <a:solidFill>
                  <a:srgbClr val="FFFF00"/>
                </a:solidFill>
              </a:rPr>
              <a:t>млн</a:t>
            </a:r>
            <a:r>
              <a:rPr lang="ru-RU" sz="6600" dirty="0" smtClean="0">
                <a:solidFill>
                  <a:srgbClr val="FFFF00"/>
                </a:solidFill>
              </a:rPr>
              <a:t> тонн/год (в среднем 445 кг на человека).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Состав ТБО: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1. бумага и картон — 35%,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2. пищевые отходы — 41%,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3. пластмассы — 3%,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5. стекло — 8%,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5. металлы — 4%, 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6.текстиль и другое — 9%. </a:t>
            </a:r>
          </a:p>
          <a:p>
            <a:r>
              <a:rPr lang="ru-RU" sz="3600" b="1" dirty="0" smtClean="0">
                <a:solidFill>
                  <a:srgbClr val="CA0614"/>
                </a:solidFill>
              </a:rPr>
              <a:t>В среднем перерабатывается 10 % — 15 % мусора.</a:t>
            </a:r>
            <a:endParaRPr lang="ru-RU" sz="3600" b="1" dirty="0">
              <a:solidFill>
                <a:srgbClr val="CA0614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Oval 4"/>
          <p:cNvSpPr>
            <a:spLocks noChangeArrowheads="1"/>
          </p:cNvSpPr>
          <p:nvPr/>
        </p:nvSpPr>
        <p:spPr bwMode="auto">
          <a:xfrm>
            <a:off x="1619250" y="260350"/>
            <a:ext cx="6121400" cy="172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200"/>
          </a:p>
          <a:p>
            <a:pPr algn="ctr"/>
            <a:r>
              <a:rPr lang="ru-RU" sz="3200">
                <a:solidFill>
                  <a:schemeClr val="hlink"/>
                </a:solidFill>
              </a:rPr>
              <a:t>Твердые бытовые отходы</a:t>
            </a:r>
          </a:p>
          <a:p>
            <a:pPr algn="ctr"/>
            <a:r>
              <a:rPr lang="ru-RU" sz="3200">
                <a:solidFill>
                  <a:schemeClr val="hlink"/>
                </a:solidFill>
              </a:rPr>
              <a:t>(ТБО)</a:t>
            </a:r>
          </a:p>
        </p:txBody>
      </p:sp>
      <p:sp>
        <p:nvSpPr>
          <p:cNvPr id="196614" name="Oval 6"/>
          <p:cNvSpPr>
            <a:spLocks noChangeArrowheads="1"/>
          </p:cNvSpPr>
          <p:nvPr/>
        </p:nvSpPr>
        <p:spPr bwMode="auto">
          <a:xfrm>
            <a:off x="0" y="2924175"/>
            <a:ext cx="140335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Пищевые</a:t>
            </a:r>
          </a:p>
          <a:p>
            <a:pPr algn="ctr"/>
            <a:r>
              <a:rPr lang="ru-RU" sz="2000"/>
              <a:t>отходы</a:t>
            </a:r>
          </a:p>
        </p:txBody>
      </p:sp>
      <p:sp>
        <p:nvSpPr>
          <p:cNvPr id="196615" name="Oval 7"/>
          <p:cNvSpPr>
            <a:spLocks noChangeArrowheads="1"/>
          </p:cNvSpPr>
          <p:nvPr/>
        </p:nvSpPr>
        <p:spPr bwMode="auto">
          <a:xfrm>
            <a:off x="395288" y="4652963"/>
            <a:ext cx="1296987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Бумага и </a:t>
            </a:r>
          </a:p>
          <a:p>
            <a:pPr algn="ctr"/>
            <a:r>
              <a:rPr lang="ru-RU" sz="2000"/>
              <a:t>картон</a:t>
            </a:r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1763713" y="3716338"/>
            <a:ext cx="1295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Текстиль</a:t>
            </a:r>
          </a:p>
        </p:txBody>
      </p:sp>
      <p:sp>
        <p:nvSpPr>
          <p:cNvPr id="196617" name="Oval 9"/>
          <p:cNvSpPr>
            <a:spLocks noChangeArrowheads="1"/>
          </p:cNvSpPr>
          <p:nvPr/>
        </p:nvSpPr>
        <p:spPr bwMode="auto">
          <a:xfrm>
            <a:off x="2411413" y="5661025"/>
            <a:ext cx="1366837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Древесина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3851275" y="3933825"/>
            <a:ext cx="11525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Кости</a:t>
            </a:r>
          </a:p>
        </p:txBody>
      </p:sp>
      <p:sp>
        <p:nvSpPr>
          <p:cNvPr id="196619" name="Oval 11"/>
          <p:cNvSpPr>
            <a:spLocks noChangeArrowheads="1"/>
          </p:cNvSpPr>
          <p:nvPr/>
        </p:nvSpPr>
        <p:spPr bwMode="auto">
          <a:xfrm>
            <a:off x="5076825" y="5516563"/>
            <a:ext cx="12239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Резина</a:t>
            </a:r>
          </a:p>
        </p:txBody>
      </p:sp>
      <p:sp>
        <p:nvSpPr>
          <p:cNvPr id="196620" name="Oval 12"/>
          <p:cNvSpPr>
            <a:spLocks noChangeArrowheads="1"/>
          </p:cNvSpPr>
          <p:nvPr/>
        </p:nvSpPr>
        <p:spPr bwMode="auto">
          <a:xfrm>
            <a:off x="6011863" y="3644900"/>
            <a:ext cx="12033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Металл</a:t>
            </a:r>
          </a:p>
        </p:txBody>
      </p:sp>
      <p:sp>
        <p:nvSpPr>
          <p:cNvPr id="196621" name="Oval 13"/>
          <p:cNvSpPr>
            <a:spLocks noChangeArrowheads="1"/>
          </p:cNvSpPr>
          <p:nvPr/>
        </p:nvSpPr>
        <p:spPr bwMode="auto">
          <a:xfrm>
            <a:off x="7812088" y="2852738"/>
            <a:ext cx="12033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Стекло</a:t>
            </a:r>
          </a:p>
        </p:txBody>
      </p:sp>
      <p:sp>
        <p:nvSpPr>
          <p:cNvPr id="196622" name="Oval 14"/>
          <p:cNvSpPr>
            <a:spLocks noChangeArrowheads="1"/>
          </p:cNvSpPr>
          <p:nvPr/>
        </p:nvSpPr>
        <p:spPr bwMode="auto">
          <a:xfrm>
            <a:off x="7308850" y="4797425"/>
            <a:ext cx="15621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Пластмасса</a:t>
            </a:r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 flipH="1">
            <a:off x="827088" y="1628775"/>
            <a:ext cx="12239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 flipH="1">
            <a:off x="1187450" y="1844675"/>
            <a:ext cx="1368425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H="1">
            <a:off x="2484438" y="1916113"/>
            <a:ext cx="64770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 flipH="1">
            <a:off x="3203575" y="1989138"/>
            <a:ext cx="576263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 flipH="1">
            <a:off x="4498975" y="2060575"/>
            <a:ext cx="1588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29" name="Line 21"/>
          <p:cNvSpPr>
            <a:spLocks noChangeShapeType="1"/>
          </p:cNvSpPr>
          <p:nvPr/>
        </p:nvSpPr>
        <p:spPr bwMode="auto">
          <a:xfrm>
            <a:off x="5219700" y="2060575"/>
            <a:ext cx="431800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5867400" y="1989138"/>
            <a:ext cx="5762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>
            <a:off x="6588125" y="1844675"/>
            <a:ext cx="1512888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>
            <a:off x="7235825" y="1700213"/>
            <a:ext cx="9366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 tmFilter="0,0; .5, 1; 1, 1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/>
      <p:bldP spid="196614" grpId="0" animBg="1"/>
      <p:bldP spid="196615" grpId="0" animBg="1"/>
      <p:bldP spid="196616" grpId="0" animBg="1"/>
      <p:bldP spid="196617" grpId="0" animBg="1"/>
      <p:bldP spid="196618" grpId="0" animBg="1"/>
      <p:bldP spid="196619" grpId="0" animBg="1"/>
      <p:bldP spid="196620" grpId="0" animBg="1"/>
      <p:bldP spid="196621" grpId="0" animBg="1"/>
      <p:bldP spid="196622" grpId="0" animBg="1"/>
      <p:bldP spid="196623" grpId="0" animBg="1"/>
      <p:bldP spid="196624" grpId="0" animBg="1"/>
      <p:bldP spid="196625" grpId="0" animBg="1"/>
      <p:bldP spid="196626" grpId="0" animBg="1"/>
      <p:bldP spid="196628" grpId="0" animBg="1"/>
      <p:bldP spid="196629" grpId="0" animBg="1"/>
      <p:bldP spid="196630" grpId="0" animBg="1"/>
      <p:bldP spid="196631" grpId="0" animBg="1"/>
      <p:bldP spid="1966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116013" y="577850"/>
            <a:ext cx="7305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</a:rPr>
              <a:t>Сроки разложения материалов в естественных условиях</a:t>
            </a:r>
          </a:p>
        </p:txBody>
      </p:sp>
      <p:graphicFrame>
        <p:nvGraphicFramePr>
          <p:cNvPr id="200765" name="Group 61"/>
          <p:cNvGraphicFramePr>
            <a:graphicFrameLocks noGrp="1"/>
          </p:cNvGraphicFramePr>
          <p:nvPr/>
        </p:nvGraphicFramePr>
        <p:xfrm>
          <a:off x="684213" y="1916113"/>
          <a:ext cx="8208962" cy="4068128"/>
        </p:xfrm>
        <a:graphic>
          <a:graphicData uri="http://schemas.openxmlformats.org/drawingml/2006/table">
            <a:tbl>
              <a:tblPr/>
              <a:tblGrid>
                <a:gridCol w="532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Фруктовая кожура,  хлопок, бумага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Полгода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Веревка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Год-полтора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Пакеты от молока, шерстяные изделия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До 5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Сигаретные «бычки»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До 12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Полихлорвиниловые пакеты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До 20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Синтетическая ткань, кожаная обувь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До 40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Металлические изделия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100 лет и более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Стекло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Миллион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Пластиковая тара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Свыше миллиона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</TotalTime>
  <Words>470</Words>
  <Application>Microsoft Office PowerPoint</Application>
  <PresentationFormat>Экран (4:3)</PresentationFormat>
  <Paragraphs>74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Book Antiqua</vt:lpstr>
      <vt:lpstr>Calibri</vt:lpstr>
      <vt:lpstr>Garamond</vt:lpstr>
      <vt:lpstr>Lucida Sans</vt:lpstr>
      <vt:lpstr>Times New Roman</vt:lpstr>
      <vt:lpstr>Wingdings</vt:lpstr>
      <vt:lpstr>Wingdings 2</vt:lpstr>
      <vt:lpstr>Wingdings 3</vt:lpstr>
      <vt:lpstr>Апекс</vt:lpstr>
      <vt:lpstr>Диаграмма</vt:lpstr>
      <vt:lpstr>         Отчет о проделанной работе в рамках Всероссийской акции «Сделаем вместе!» </vt:lpstr>
      <vt:lpstr>«Свобода от отходов».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Наибольшее загрязнение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можно предпринять? </vt:lpstr>
      <vt:lpstr>Что мы оставим нашим потомкам?</vt:lpstr>
      <vt:lpstr>Мир глазами детей!</vt:lpstr>
      <vt:lpstr>В завершении этой Акции учащиеся школы участвовали в экологических субботниках, направленных на уборку мусора.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Бытовые отходы</dc:title>
  <dc:creator>дом</dc:creator>
  <cp:lastModifiedBy>Madina</cp:lastModifiedBy>
  <cp:revision>19</cp:revision>
  <dcterms:created xsi:type="dcterms:W3CDTF">2013-02-21T14:58:08Z</dcterms:created>
  <dcterms:modified xsi:type="dcterms:W3CDTF">2018-02-09T08:07:45Z</dcterms:modified>
</cp:coreProperties>
</file>